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1358"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7908FDF8-682D-4CB2-B995-9837AFDEC606}" type="datetimeFigureOut">
              <a:rPr lang="en-GB" smtClean="0"/>
              <a:t>29/08/2025</a:t>
            </a:fld>
            <a:endParaRPr lang="en-GB"/>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GB"/>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629887B-8797-47C4-B80B-92A24AD6E07F}" type="slidenum">
              <a:rPr lang="en-GB" smtClean="0"/>
              <a:t>‹#›</a:t>
            </a:fld>
            <a:endParaRPr lang="en-GB"/>
          </a:p>
        </p:txBody>
      </p:sp>
    </p:spTree>
    <p:extLst>
      <p:ext uri="{BB962C8B-B14F-4D97-AF65-F5344CB8AC3E}">
        <p14:creationId xmlns:p14="http://schemas.microsoft.com/office/powerpoint/2010/main" val="13433511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908FDF8-682D-4CB2-B995-9837AFDEC606}" type="datetimeFigureOut">
              <a:rPr lang="en-GB" smtClean="0"/>
              <a:t>29/08/2025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375128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908FDF8-682D-4CB2-B995-9837AFDEC606}" type="datetimeFigureOut">
              <a:rPr lang="en-GB" smtClean="0"/>
              <a:t>29/08/2025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224716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908FDF8-682D-4CB2-B995-9837AFDEC606}" type="datetimeFigureOut">
              <a:rPr lang="en-GB" smtClean="0"/>
              <a:t>29/08/2025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3164075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7908FDF8-682D-4CB2-B995-9837AFDEC606}" type="datetimeFigureOut">
              <a:rPr lang="en-GB" smtClean="0"/>
              <a:t>29/08/2025</a:t>
            </a:fld>
            <a:endParaRPr lang="en-GB"/>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GB"/>
          </a:p>
        </p:txBody>
      </p:sp>
      <p:sp>
        <p:nvSpPr>
          <p:cNvPr id="6" name="Slide Number Placeholder 5"/>
          <p:cNvSpPr>
            <a:spLocks noGrp="1"/>
          </p:cNvSpPr>
          <p:nvPr>
            <p:ph type="sldNum" sz="quarter" idx="12"/>
          </p:nvPr>
        </p:nvSpPr>
        <p:spPr>
          <a:xfrm>
            <a:off x="8604504" y="5212080"/>
            <a:ext cx="2112264" cy="228600"/>
          </a:xfrm>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234737383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908FDF8-682D-4CB2-B995-9837AFDEC606}" type="datetimeFigureOut">
              <a:rPr lang="en-GB" smtClean="0"/>
              <a:t>29/08/2025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1729521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908FDF8-682D-4CB2-B995-9837AFDEC606}" type="datetimeFigureOut">
              <a:rPr lang="en-GB" smtClean="0"/>
              <a:t>29/08/2025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2723671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908FDF8-682D-4CB2-B995-9837AFDEC606}" type="datetimeFigureOut">
              <a:rPr lang="en-GB" smtClean="0"/>
              <a:t>29/08/2025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279225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8FDF8-682D-4CB2-B995-9837AFDEC606}" type="datetimeFigureOut">
              <a:rPr lang="en-GB" smtClean="0"/>
              <a:t>29/08/2025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29887B-8797-47C4-B80B-92A24AD6E07F}" type="slidenum">
              <a:rPr lang="en-GB" smtClean="0"/>
              <a:t>‹#›</a:t>
            </a:fld>
            <a:endParaRPr lang="en-GB"/>
          </a:p>
        </p:txBody>
      </p:sp>
    </p:spTree>
    <p:extLst>
      <p:ext uri="{BB962C8B-B14F-4D97-AF65-F5344CB8AC3E}">
        <p14:creationId xmlns:p14="http://schemas.microsoft.com/office/powerpoint/2010/main" val="429038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GB"/>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7908FDF8-682D-4CB2-B995-9837AFDEC606}" type="datetimeFigureOut">
              <a:rPr lang="en-GB" smtClean="0"/>
              <a:t>29/08/2025</a:t>
            </a:fld>
            <a:endParaRPr lang="en-GB"/>
          </a:p>
        </p:txBody>
      </p:sp>
      <p:sp>
        <p:nvSpPr>
          <p:cNvPr id="9" name="Footer Placeholder 8"/>
          <p:cNvSpPr>
            <a:spLocks noGrp="1"/>
          </p:cNvSpPr>
          <p:nvPr>
            <p:ph type="ftr" sz="quarter" idx="11"/>
          </p:nvPr>
        </p:nvSpPr>
        <p:spPr/>
        <p:txBody>
          <a:bodyPr/>
          <a:lstStyle>
            <a:lvl1pPr algn="r">
              <a:defRPr/>
            </a:lvl1pPr>
          </a:lstStyle>
          <a:p>
            <a:endParaRPr lang="en-GB"/>
          </a:p>
        </p:txBody>
      </p:sp>
      <p:sp>
        <p:nvSpPr>
          <p:cNvPr id="11" name="Slide Number Placeholder 10"/>
          <p:cNvSpPr>
            <a:spLocks noGrp="1"/>
          </p:cNvSpPr>
          <p:nvPr>
            <p:ph type="sldNum" sz="quarter" idx="12"/>
          </p:nvPr>
        </p:nvSpPr>
        <p:spPr>
          <a:xfrm>
            <a:off x="10396728" y="6227064"/>
            <a:ext cx="1463040" cy="256032"/>
          </a:xfrm>
        </p:spPr>
        <p:txBody>
          <a:bodyPr/>
          <a:lstStyle/>
          <a:p>
            <a:fld id="{7629887B-8797-47C4-B80B-92A24AD6E07F}" type="slidenum">
              <a:rPr lang="en-GB" smtClean="0"/>
              <a:t>‹#›</a:t>
            </a:fld>
            <a:endParaRPr lang="en-GB"/>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739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7908FDF8-682D-4CB2-B995-9837AFDEC606}" type="datetimeFigureOut">
              <a:rPr lang="en-GB" smtClean="0"/>
              <a:t>29/08/2025</a:t>
            </a:fld>
            <a:endParaRPr lang="en-GB"/>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GB"/>
          </a:p>
        </p:txBody>
      </p:sp>
      <p:sp>
        <p:nvSpPr>
          <p:cNvPr id="7" name="Slide Number Placeholder 6"/>
          <p:cNvSpPr>
            <a:spLocks noGrp="1"/>
          </p:cNvSpPr>
          <p:nvPr>
            <p:ph type="sldNum" sz="quarter" idx="12"/>
          </p:nvPr>
        </p:nvSpPr>
        <p:spPr>
          <a:xfrm>
            <a:off x="10396728" y="6227064"/>
            <a:ext cx="1463040" cy="256032"/>
          </a:xfrm>
        </p:spPr>
        <p:txBody>
          <a:bodyPr/>
          <a:lstStyle/>
          <a:p>
            <a:fld id="{7629887B-8797-47C4-B80B-92A24AD6E07F}" type="slidenum">
              <a:rPr lang="en-GB" smtClean="0"/>
              <a:t>‹#›</a:t>
            </a:fld>
            <a:endParaRPr lang="en-GB"/>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8453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908FDF8-682D-4CB2-B995-9837AFDEC606}" type="datetimeFigureOut">
              <a:rPr lang="en-GB" smtClean="0"/>
              <a:t>29/08/2025</a:t>
            </a:fld>
            <a:endParaRPr lang="en-GB"/>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GB"/>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629887B-8797-47C4-B80B-92A24AD6E07F}" type="slidenum">
              <a:rPr lang="en-GB" smtClean="0"/>
              <a:t>‹#›</a:t>
            </a:fld>
            <a:endParaRPr lang="en-GB"/>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39086181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E889-FE97-EAB3-ED1F-8C78EF155BA3}"/>
              </a:ext>
            </a:extLst>
          </p:cNvPr>
          <p:cNvSpPr>
            <a:spLocks noGrp="1"/>
          </p:cNvSpPr>
          <p:nvPr>
            <p:ph type="ctrTitle"/>
          </p:nvPr>
        </p:nvSpPr>
        <p:spPr/>
        <p:txBody>
          <a:bodyPr/>
          <a:lstStyle/>
          <a:p>
            <a:r>
              <a:rPr lang="en-GB" dirty="0"/>
              <a:t>Joy is…</a:t>
            </a:r>
            <a:br>
              <a:rPr lang="en-GB" dirty="0"/>
            </a:br>
            <a:r>
              <a:rPr lang="en-US" sz="2400" dirty="0"/>
              <a:t>“Finally, my brothers,</a:t>
            </a:r>
            <a:r>
              <a:rPr lang="en-US" sz="2400" baseline="30000" dirty="0"/>
              <a:t> </a:t>
            </a:r>
            <a:r>
              <a:rPr lang="en-US" sz="2400" dirty="0"/>
              <a:t>rejoice in the Lord. ”</a:t>
            </a:r>
            <a:endParaRPr lang="en-GB" sz="2400" dirty="0"/>
          </a:p>
        </p:txBody>
      </p:sp>
      <p:sp>
        <p:nvSpPr>
          <p:cNvPr id="3" name="Subtitle 2">
            <a:extLst>
              <a:ext uri="{FF2B5EF4-FFF2-40B4-BE49-F238E27FC236}">
                <a16:creationId xmlns:a16="http://schemas.microsoft.com/office/drawing/2014/main" id="{6E12242C-22AE-EB72-E3ED-B04791D8CE42}"/>
              </a:ext>
            </a:extLst>
          </p:cNvPr>
          <p:cNvSpPr>
            <a:spLocks noGrp="1"/>
          </p:cNvSpPr>
          <p:nvPr>
            <p:ph type="subTitle" idx="1"/>
          </p:nvPr>
        </p:nvSpPr>
        <p:spPr>
          <a:xfrm>
            <a:off x="1561706" y="4682063"/>
            <a:ext cx="9070848" cy="730101"/>
          </a:xfrm>
        </p:spPr>
        <p:txBody>
          <a:bodyPr>
            <a:normAutofit/>
          </a:bodyPr>
          <a:lstStyle/>
          <a:p>
            <a:r>
              <a:rPr lang="en-GB" sz="2000" dirty="0"/>
              <a:t>Philippians 3</a:t>
            </a:r>
          </a:p>
        </p:txBody>
      </p:sp>
    </p:spTree>
    <p:extLst>
      <p:ext uri="{BB962C8B-B14F-4D97-AF65-F5344CB8AC3E}">
        <p14:creationId xmlns:p14="http://schemas.microsoft.com/office/powerpoint/2010/main" val="1527492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CC81B-4B69-4CBB-2D53-DE54F9DEC6B3}"/>
              </a:ext>
            </a:extLst>
          </p:cNvPr>
          <p:cNvSpPr>
            <a:spLocks noGrp="1"/>
          </p:cNvSpPr>
          <p:nvPr>
            <p:ph type="title"/>
          </p:nvPr>
        </p:nvSpPr>
        <p:spPr/>
        <p:txBody>
          <a:bodyPr/>
          <a:lstStyle/>
          <a:p>
            <a:r>
              <a:rPr lang="en-GB" dirty="0"/>
              <a:t>Lived experience</a:t>
            </a:r>
          </a:p>
        </p:txBody>
      </p:sp>
      <p:sp>
        <p:nvSpPr>
          <p:cNvPr id="3" name="Content Placeholder 2">
            <a:extLst>
              <a:ext uri="{FF2B5EF4-FFF2-40B4-BE49-F238E27FC236}">
                <a16:creationId xmlns:a16="http://schemas.microsoft.com/office/drawing/2014/main" id="{34DA5269-FD56-B381-02F5-6705E0715D47}"/>
              </a:ext>
            </a:extLst>
          </p:cNvPr>
          <p:cNvSpPr>
            <a:spLocks noGrp="1"/>
          </p:cNvSpPr>
          <p:nvPr>
            <p:ph idx="1"/>
          </p:nvPr>
        </p:nvSpPr>
        <p:spPr/>
        <p:txBody>
          <a:bodyPr>
            <a:normAutofit/>
          </a:bodyPr>
          <a:lstStyle/>
          <a:p>
            <a:r>
              <a:rPr lang="en-GB" sz="2400" dirty="0"/>
              <a:t>Faith is not a one-time experience</a:t>
            </a:r>
          </a:p>
          <a:p>
            <a:r>
              <a:rPr lang="en-GB" sz="2400" dirty="0"/>
              <a:t>It is a continuous process of growth</a:t>
            </a:r>
          </a:p>
          <a:p>
            <a:r>
              <a:rPr lang="en-GB" sz="2400" dirty="0"/>
              <a:t>Suffering produces relationship</a:t>
            </a:r>
          </a:p>
          <a:p>
            <a:r>
              <a:rPr lang="en-GB" sz="2400" dirty="0"/>
              <a:t>Live hungry!</a:t>
            </a:r>
          </a:p>
          <a:p>
            <a:r>
              <a:rPr lang="en-GB" sz="2400" dirty="0"/>
              <a:t>“It is a lifetime’s preoccupation” – Alec </a:t>
            </a:r>
            <a:r>
              <a:rPr lang="en-GB" sz="2400" dirty="0" err="1"/>
              <a:t>Motyer</a:t>
            </a:r>
            <a:endParaRPr lang="en-GB" sz="2400" dirty="0"/>
          </a:p>
          <a:p>
            <a:r>
              <a:rPr lang="en-GB" sz="2400" dirty="0"/>
              <a:t>Everything is a step towards Jesus</a:t>
            </a:r>
          </a:p>
          <a:p>
            <a:r>
              <a:rPr lang="en-GB" sz="2400" dirty="0"/>
              <a:t>This is satisfaction and joy</a:t>
            </a:r>
          </a:p>
        </p:txBody>
      </p:sp>
    </p:spTree>
    <p:extLst>
      <p:ext uri="{BB962C8B-B14F-4D97-AF65-F5344CB8AC3E}">
        <p14:creationId xmlns:p14="http://schemas.microsoft.com/office/powerpoint/2010/main" val="1717138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07DAE-06D2-977F-C6F5-7A12B83BBE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491956-1705-5A4F-B42D-0A2B6A8FB8E7}"/>
              </a:ext>
            </a:extLst>
          </p:cNvPr>
          <p:cNvSpPr>
            <a:spLocks noGrp="1"/>
          </p:cNvSpPr>
          <p:nvPr>
            <p:ph type="title"/>
          </p:nvPr>
        </p:nvSpPr>
        <p:spPr/>
        <p:txBody>
          <a:bodyPr>
            <a:normAutofit/>
          </a:bodyPr>
          <a:lstStyle/>
          <a:p>
            <a:pPr algn="ctr"/>
            <a:r>
              <a:rPr lang="en-GB" sz="4400" dirty="0"/>
              <a:t>Joy is… becoming like Christ</a:t>
            </a:r>
          </a:p>
        </p:txBody>
      </p:sp>
    </p:spTree>
    <p:extLst>
      <p:ext uri="{BB962C8B-B14F-4D97-AF65-F5344CB8AC3E}">
        <p14:creationId xmlns:p14="http://schemas.microsoft.com/office/powerpoint/2010/main" val="508854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17E9CD-90A5-E904-0D6F-156A23F20489}"/>
              </a:ext>
            </a:extLst>
          </p:cNvPr>
          <p:cNvSpPr>
            <a:spLocks noGrp="1"/>
          </p:cNvSpPr>
          <p:nvPr>
            <p:ph idx="1"/>
          </p:nvPr>
        </p:nvSpPr>
        <p:spPr>
          <a:xfrm>
            <a:off x="1066800" y="864296"/>
            <a:ext cx="10058400" cy="5170744"/>
          </a:xfrm>
        </p:spPr>
        <p:txBody>
          <a:bodyPr>
            <a:normAutofit/>
          </a:bodyPr>
          <a:lstStyle/>
          <a:p>
            <a:pPr marL="0" indent="0">
              <a:buNone/>
            </a:pPr>
            <a:r>
              <a:rPr lang="en-US" sz="2400" b="1" baseline="30000" dirty="0"/>
              <a:t>13 </a:t>
            </a:r>
            <a:r>
              <a:rPr lang="en-US" sz="2400" dirty="0"/>
              <a:t>Brothers, I do not consider that I have made it my own. But one thing I do: forgetting what lies behind and straining forward to what lies ahead, </a:t>
            </a:r>
            <a:r>
              <a:rPr lang="en-US" sz="2400" b="1" baseline="30000" dirty="0"/>
              <a:t>14 </a:t>
            </a:r>
            <a:r>
              <a:rPr lang="en-US" sz="2400" dirty="0"/>
              <a:t>I press on toward the goal for the prize of the upward call of God in Christ Jesus. </a:t>
            </a:r>
            <a:r>
              <a:rPr lang="en-US" sz="2400" b="1" baseline="30000" dirty="0"/>
              <a:t>15 </a:t>
            </a:r>
            <a:r>
              <a:rPr lang="en-US" sz="2400" dirty="0"/>
              <a:t>Let those of us who are mature think this way, and if in anything you think otherwise, God will reveal that also to you. </a:t>
            </a:r>
          </a:p>
          <a:p>
            <a:pPr marL="0" indent="0">
              <a:buNone/>
            </a:pPr>
            <a:endParaRPr lang="en-US" sz="2400" dirty="0"/>
          </a:p>
          <a:p>
            <a:r>
              <a:rPr lang="en-GB" sz="2400" dirty="0"/>
              <a:t>Paul talks about maturity, what does it mean?</a:t>
            </a:r>
          </a:p>
          <a:p>
            <a:r>
              <a:rPr lang="en-GB" sz="2400" dirty="0"/>
              <a:t>Righteousness produces right living</a:t>
            </a:r>
          </a:p>
          <a:p>
            <a:r>
              <a:rPr lang="en-GB" sz="2400" dirty="0"/>
              <a:t>We have Christ’s righteousness, so what now?</a:t>
            </a:r>
          </a:p>
        </p:txBody>
      </p:sp>
    </p:spTree>
    <p:extLst>
      <p:ext uri="{BB962C8B-B14F-4D97-AF65-F5344CB8AC3E}">
        <p14:creationId xmlns:p14="http://schemas.microsoft.com/office/powerpoint/2010/main" val="1670218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7D0BF-D1E1-B045-721A-2289D691D6AE}"/>
              </a:ext>
            </a:extLst>
          </p:cNvPr>
          <p:cNvSpPr>
            <a:spLocks noGrp="1"/>
          </p:cNvSpPr>
          <p:nvPr>
            <p:ph type="title"/>
          </p:nvPr>
        </p:nvSpPr>
        <p:spPr/>
        <p:txBody>
          <a:bodyPr>
            <a:normAutofit/>
          </a:bodyPr>
          <a:lstStyle/>
          <a:p>
            <a:r>
              <a:rPr lang="en-GB" dirty="0"/>
              <a:t>Righteousness produces right living</a:t>
            </a:r>
          </a:p>
        </p:txBody>
      </p:sp>
      <p:sp>
        <p:nvSpPr>
          <p:cNvPr id="3" name="Content Placeholder 2">
            <a:extLst>
              <a:ext uri="{FF2B5EF4-FFF2-40B4-BE49-F238E27FC236}">
                <a16:creationId xmlns:a16="http://schemas.microsoft.com/office/drawing/2014/main" id="{041C6A00-479D-29B4-5AC3-B35E4B25E255}"/>
              </a:ext>
            </a:extLst>
          </p:cNvPr>
          <p:cNvSpPr>
            <a:spLocks noGrp="1"/>
          </p:cNvSpPr>
          <p:nvPr>
            <p:ph idx="1"/>
          </p:nvPr>
        </p:nvSpPr>
        <p:spPr/>
        <p:txBody>
          <a:bodyPr>
            <a:normAutofit/>
          </a:bodyPr>
          <a:lstStyle/>
          <a:p>
            <a:r>
              <a:rPr lang="en-GB" sz="2400" dirty="0"/>
              <a:t>What was Christ’s life like? (C2 v5-11)</a:t>
            </a:r>
          </a:p>
          <a:p>
            <a:r>
              <a:rPr lang="en-GB" sz="2400" dirty="0"/>
              <a:t>The Holy Spirit guides us to live Christ-like lives</a:t>
            </a:r>
          </a:p>
          <a:p>
            <a:r>
              <a:rPr lang="en-GB" sz="2400" dirty="0"/>
              <a:t>Why?</a:t>
            </a:r>
          </a:p>
          <a:p>
            <a:r>
              <a:rPr lang="en-GB" sz="2400" dirty="0"/>
              <a:t>Christian maturity = satisfied with Christ and grow into his likeness</a:t>
            </a:r>
          </a:p>
          <a:p>
            <a:r>
              <a:rPr lang="en-GB" sz="2400" dirty="0"/>
              <a:t>Produces unity (C2)</a:t>
            </a:r>
          </a:p>
          <a:p>
            <a:r>
              <a:rPr lang="en-GB" sz="2400" dirty="0"/>
              <a:t>Glorifies God (C1)</a:t>
            </a:r>
          </a:p>
          <a:p>
            <a:r>
              <a:rPr lang="en-GB" sz="2400" dirty="0"/>
              <a:t>Our citizenship is in heaven, don’t live a life of earthly citizenship</a:t>
            </a:r>
          </a:p>
        </p:txBody>
      </p:sp>
    </p:spTree>
    <p:extLst>
      <p:ext uri="{BB962C8B-B14F-4D97-AF65-F5344CB8AC3E}">
        <p14:creationId xmlns:p14="http://schemas.microsoft.com/office/powerpoint/2010/main" val="2300455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3CEEB7-1EE2-7FFC-342E-3774AD67035B}"/>
              </a:ext>
            </a:extLst>
          </p:cNvPr>
          <p:cNvSpPr>
            <a:spLocks noGrp="1"/>
          </p:cNvSpPr>
          <p:nvPr>
            <p:ph idx="1"/>
          </p:nvPr>
        </p:nvSpPr>
        <p:spPr>
          <a:xfrm>
            <a:off x="1066800" y="1856983"/>
            <a:ext cx="10058400" cy="3144033"/>
          </a:xfrm>
        </p:spPr>
        <p:txBody>
          <a:bodyPr>
            <a:normAutofit/>
          </a:bodyPr>
          <a:lstStyle/>
          <a:p>
            <a:pPr lvl="2"/>
            <a:r>
              <a:rPr lang="en-GB" sz="2400" dirty="0"/>
              <a:t>Do you believe Jesus is the only way to salvation?</a:t>
            </a:r>
          </a:p>
          <a:p>
            <a:pPr lvl="2"/>
            <a:r>
              <a:rPr lang="en-GB" sz="2400" dirty="0"/>
              <a:t>What are we holding more important than our relationship with Jesus? Is it our status? Our job? Clothes and money? Relationships with other </a:t>
            </a:r>
            <a:r>
              <a:rPr lang="en-GB" sz="2400"/>
              <a:t>people?</a:t>
            </a:r>
          </a:p>
          <a:p>
            <a:pPr lvl="2"/>
            <a:r>
              <a:rPr lang="en-GB" sz="2400"/>
              <a:t>Who </a:t>
            </a:r>
            <a:r>
              <a:rPr lang="en-GB" sz="2400" dirty="0"/>
              <a:t>do we imitate in our lives? Are we imitating Christ, or even imitating those who imitate Christ? Or do we imitate the world? Do we follow its desires, and the things that the world tells us are necessary and important to have a fulfilled life?</a:t>
            </a:r>
          </a:p>
        </p:txBody>
      </p:sp>
    </p:spTree>
    <p:extLst>
      <p:ext uri="{BB962C8B-B14F-4D97-AF65-F5344CB8AC3E}">
        <p14:creationId xmlns:p14="http://schemas.microsoft.com/office/powerpoint/2010/main" val="74786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DF87F2-FE67-0E52-E06D-AEBF8962A95C}"/>
              </a:ext>
            </a:extLst>
          </p:cNvPr>
          <p:cNvSpPr>
            <a:spLocks noGrp="1"/>
          </p:cNvSpPr>
          <p:nvPr>
            <p:ph idx="1"/>
          </p:nvPr>
        </p:nvSpPr>
        <p:spPr>
          <a:xfrm>
            <a:off x="1066800" y="316282"/>
            <a:ext cx="10058400" cy="6225435"/>
          </a:xfrm>
        </p:spPr>
        <p:txBody>
          <a:bodyPr>
            <a:normAutofit/>
          </a:bodyPr>
          <a:lstStyle/>
          <a:p>
            <a:pPr marL="0" indent="0">
              <a:buNone/>
            </a:pPr>
            <a:r>
              <a:rPr lang="en-US" sz="2300" dirty="0"/>
              <a:t>3 Finally, my brothers, rejoice in the Lord. To write the same things to you is no trouble to me and is safe for you.</a:t>
            </a:r>
          </a:p>
          <a:p>
            <a:pPr marL="0" indent="0">
              <a:buNone/>
            </a:pPr>
            <a:r>
              <a:rPr lang="en-US" sz="2300" dirty="0"/>
              <a:t>2 Look out for the dogs, look out for the evildoers, look out for those who mutilate the flesh. 3 For we are the circumcision, who worship by the Spirit of God and glory in Christ Jesus and put no confidence in the flesh— 4 though I myself have reason for confidence in the flesh also. If anyone else thinks he has reason for confidence in the flesh, I have more: 5 circumcised on the eighth day, of the people of Israel, of the tribe of Benjamin, a Hebrew of Hebrews; as to the law, a Pharisee; 6 as to zeal, a persecutor of the church; as to righteousness under the law, blameless. 7 But whatever gain I had, I counted as loss for the sake of Christ. 8 Indeed, I count everything as loss because of the surpassing worth of knowing Christ Jesus my Lord. For his sake I have suffered the loss of all things and count them as rubbish, in order that I may gain Christ 9 and be found in him, not having a righteousness of my own that comes from the law, but that which comes through faith in Christ, the righteousness from God that depends on faith— 10 that I may know him and the power of his resurrection, and may share his sufferings, becoming like him in his death, 11 that by any means possible I may attain the resurrection from the dead.</a:t>
            </a:r>
          </a:p>
          <a:p>
            <a:pPr marL="0" indent="0">
              <a:buNone/>
            </a:pPr>
            <a:endParaRPr lang="en-GB" dirty="0"/>
          </a:p>
        </p:txBody>
      </p:sp>
    </p:spTree>
    <p:extLst>
      <p:ext uri="{BB962C8B-B14F-4D97-AF65-F5344CB8AC3E}">
        <p14:creationId xmlns:p14="http://schemas.microsoft.com/office/powerpoint/2010/main" val="3797647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F07AE0-4AC2-0A9A-6761-E9B5B6CFADE0}"/>
              </a:ext>
            </a:extLst>
          </p:cNvPr>
          <p:cNvSpPr>
            <a:spLocks noGrp="1"/>
          </p:cNvSpPr>
          <p:nvPr>
            <p:ph idx="1"/>
          </p:nvPr>
        </p:nvSpPr>
        <p:spPr>
          <a:xfrm>
            <a:off x="1066800" y="388307"/>
            <a:ext cx="10058400" cy="6112701"/>
          </a:xfrm>
        </p:spPr>
        <p:txBody>
          <a:bodyPr>
            <a:normAutofit/>
          </a:bodyPr>
          <a:lstStyle/>
          <a:p>
            <a:pPr marL="0" indent="0">
              <a:buNone/>
            </a:pPr>
            <a:r>
              <a:rPr lang="en-US" sz="2400" dirty="0"/>
              <a:t>12 Not that I have already obtained this or am already perfect, but I press on to make it my own, because Christ Jesus has made me his own. 13 Brothers, I do not consider that I have made it my own. But one thing I do: forgetting what lies behind and straining forward to what lies ahead, 14 I press on toward the goal for the prize of the upward call of God in Christ Jesus. 15 Let those of us who are mature think this way, and if in anything you think otherwise, God will reveal that also to you. 16 Only let us hold true to what we have attained.</a:t>
            </a:r>
          </a:p>
          <a:p>
            <a:pPr marL="0" indent="0">
              <a:buNone/>
            </a:pPr>
            <a:r>
              <a:rPr lang="en-US" sz="2400" dirty="0"/>
              <a:t>17 Brothers, join in imitating me, and keep your eyes on those who walk according to the example you have in us. 18 For many, of whom I have often told you and now tell you even with tears, walk as enemies of the cross of Christ. 19 Their end is destruction, their god is their belly, and they glory in their shame, with minds set on earthly things. 20 But our citizenship is in heaven, and from it we await a Savior, the Lord Jesus Christ, 21 who will transform our lowly body to be like his glorious body, by the power that enables him even to subject all things to himself.</a:t>
            </a:r>
          </a:p>
          <a:p>
            <a:pPr marL="0" indent="0">
              <a:buNone/>
            </a:pPr>
            <a:endParaRPr lang="en-GB" dirty="0"/>
          </a:p>
        </p:txBody>
      </p:sp>
    </p:spTree>
    <p:extLst>
      <p:ext uri="{BB962C8B-B14F-4D97-AF65-F5344CB8AC3E}">
        <p14:creationId xmlns:p14="http://schemas.microsoft.com/office/powerpoint/2010/main" val="257939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A33C3-5DAF-EE8E-EA6C-ACBBA22C52D9}"/>
              </a:ext>
            </a:extLst>
          </p:cNvPr>
          <p:cNvSpPr>
            <a:spLocks noGrp="1"/>
          </p:cNvSpPr>
          <p:nvPr>
            <p:ph type="title"/>
          </p:nvPr>
        </p:nvSpPr>
        <p:spPr/>
        <p:txBody>
          <a:bodyPr>
            <a:normAutofit/>
          </a:bodyPr>
          <a:lstStyle/>
          <a:p>
            <a:pPr algn="ctr"/>
            <a:r>
              <a:rPr lang="en-GB" sz="4400"/>
              <a:t>Joy is… knowing that Jesus is the only way to salvation</a:t>
            </a:r>
          </a:p>
        </p:txBody>
      </p:sp>
      <p:sp>
        <p:nvSpPr>
          <p:cNvPr id="3" name="Content Placeholder 2">
            <a:extLst>
              <a:ext uri="{FF2B5EF4-FFF2-40B4-BE49-F238E27FC236}">
                <a16:creationId xmlns:a16="http://schemas.microsoft.com/office/drawing/2014/main" id="{6A316F39-11DE-4F33-AF4D-7015560DC825}"/>
              </a:ext>
            </a:extLst>
          </p:cNvPr>
          <p:cNvSpPr>
            <a:spLocks noGrp="1"/>
          </p:cNvSpPr>
          <p:nvPr>
            <p:ph type="body" idx="1"/>
          </p:nvPr>
        </p:nvSpPr>
        <p:spPr/>
        <p:txBody>
          <a:bodyPr anchor="ctr">
            <a:normAutofit/>
          </a:bodyPr>
          <a:lstStyle/>
          <a:p>
            <a:pPr marL="0" indent="0">
              <a:buNone/>
            </a:pPr>
            <a:endParaRPr lang="en-GB" sz="2000"/>
          </a:p>
          <a:p>
            <a:pPr marL="0" indent="0">
              <a:buNone/>
            </a:pPr>
            <a:endParaRPr lang="en-GB" sz="2000"/>
          </a:p>
        </p:txBody>
      </p:sp>
    </p:spTree>
    <p:extLst>
      <p:ext uri="{BB962C8B-B14F-4D97-AF65-F5344CB8AC3E}">
        <p14:creationId xmlns:p14="http://schemas.microsoft.com/office/powerpoint/2010/main" val="339237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6DFA8-D66C-2F97-7FC7-5F6230EAA076}"/>
              </a:ext>
            </a:extLst>
          </p:cNvPr>
          <p:cNvSpPr>
            <a:spLocks noGrp="1"/>
          </p:cNvSpPr>
          <p:nvPr>
            <p:ph idx="1"/>
          </p:nvPr>
        </p:nvSpPr>
        <p:spPr>
          <a:xfrm>
            <a:off x="1066800" y="713984"/>
            <a:ext cx="10058400" cy="5461348"/>
          </a:xfrm>
        </p:spPr>
        <p:txBody>
          <a:bodyPr/>
          <a:lstStyle/>
          <a:p>
            <a:pPr marL="0" indent="0">
              <a:buNone/>
            </a:pPr>
            <a:r>
              <a:rPr lang="en-US" b="1" baseline="30000" dirty="0"/>
              <a:t> </a:t>
            </a:r>
            <a:r>
              <a:rPr lang="en-US" sz="2400" dirty="0"/>
              <a:t>Look out for the dogs, look out for the evildoers, look out for those who mutilate the flesh. </a:t>
            </a:r>
            <a:r>
              <a:rPr lang="en-US" sz="2400" b="1" baseline="30000" dirty="0"/>
              <a:t>3 </a:t>
            </a:r>
            <a:r>
              <a:rPr lang="en-US" sz="2400" dirty="0"/>
              <a:t>For we are the circumcision, who worship by the Spirit of God and glory in Christ Jesus and put no confidence in the flesh—</a:t>
            </a:r>
          </a:p>
          <a:p>
            <a:pPr marL="0" indent="0">
              <a:buNone/>
            </a:pPr>
            <a:endParaRPr lang="en-US" sz="2400" dirty="0"/>
          </a:p>
          <a:p>
            <a:r>
              <a:rPr lang="en-US" sz="2400" dirty="0"/>
              <a:t>Who are the ‘dogs’, ‘evildoers’, and ‘those who mutilate the flesh’?</a:t>
            </a:r>
            <a:endParaRPr lang="en-GB" sz="2400" dirty="0"/>
          </a:p>
          <a:p>
            <a:endParaRPr lang="en-US" sz="2400" dirty="0"/>
          </a:p>
          <a:p>
            <a:r>
              <a:rPr lang="en-US" sz="2400" dirty="0"/>
              <a:t>Those who add to the work Christ did on the cross by works, or through insisting on circumcision (Acts 15:1,5)</a:t>
            </a:r>
          </a:p>
          <a:p>
            <a:pPr marL="0" indent="0">
              <a:buNone/>
            </a:pPr>
            <a:endParaRPr lang="en-GB" sz="2400" dirty="0"/>
          </a:p>
        </p:txBody>
      </p:sp>
    </p:spTree>
    <p:extLst>
      <p:ext uri="{BB962C8B-B14F-4D97-AF65-F5344CB8AC3E}">
        <p14:creationId xmlns:p14="http://schemas.microsoft.com/office/powerpoint/2010/main" val="256266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36CAB-2464-0BFA-7FFC-FC3A36E56B6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33A5F1-610E-9ADE-295B-8C1041F69FF3}"/>
              </a:ext>
            </a:extLst>
          </p:cNvPr>
          <p:cNvSpPr>
            <a:spLocks noGrp="1"/>
          </p:cNvSpPr>
          <p:nvPr>
            <p:ph idx="1"/>
          </p:nvPr>
        </p:nvSpPr>
        <p:spPr>
          <a:xfrm>
            <a:off x="1066800" y="713984"/>
            <a:ext cx="10058400" cy="5461348"/>
          </a:xfrm>
        </p:spPr>
        <p:txBody>
          <a:bodyPr/>
          <a:lstStyle/>
          <a:p>
            <a:pPr marL="0" indent="0">
              <a:buNone/>
            </a:pPr>
            <a:r>
              <a:rPr lang="en-US" b="1" baseline="30000" dirty="0"/>
              <a:t> </a:t>
            </a:r>
            <a:r>
              <a:rPr lang="en-US" sz="2400" dirty="0"/>
              <a:t>Look out for the dogs, look out for the evildoers, look out for those who mutilate the flesh. </a:t>
            </a:r>
            <a:r>
              <a:rPr lang="en-US" sz="2400" b="1" baseline="30000" dirty="0"/>
              <a:t>3 </a:t>
            </a:r>
            <a:r>
              <a:rPr lang="en-US" sz="2400" dirty="0"/>
              <a:t>For we are the circumcision, who worship by the Spirit of God and glory in Christ Jesus and put no confidence in the flesh—</a:t>
            </a:r>
          </a:p>
          <a:p>
            <a:pPr marL="0" indent="0">
              <a:buNone/>
            </a:pPr>
            <a:endParaRPr lang="en-GB" sz="2400" dirty="0"/>
          </a:p>
          <a:p>
            <a:pPr marL="0" indent="0">
              <a:buNone/>
            </a:pPr>
            <a:endParaRPr lang="en-GB" sz="2400" dirty="0"/>
          </a:p>
          <a:p>
            <a:r>
              <a:rPr lang="en-GB" sz="2400" dirty="0"/>
              <a:t>What is circumcision? Why does Paul call the Philippians/those who believe in Jesus, the circumcision?</a:t>
            </a:r>
          </a:p>
          <a:p>
            <a:r>
              <a:rPr lang="en-GB" sz="2400" dirty="0"/>
              <a:t>What promises have we inherited?</a:t>
            </a:r>
          </a:p>
          <a:p>
            <a:pPr marL="0" indent="0">
              <a:buNone/>
            </a:pPr>
            <a:endParaRPr lang="en-GB" sz="2400" dirty="0"/>
          </a:p>
        </p:txBody>
      </p:sp>
    </p:spTree>
    <p:extLst>
      <p:ext uri="{BB962C8B-B14F-4D97-AF65-F5344CB8AC3E}">
        <p14:creationId xmlns:p14="http://schemas.microsoft.com/office/powerpoint/2010/main" val="140905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109C7-DC4E-1713-8CC2-23E4EF13F209}"/>
              </a:ext>
            </a:extLst>
          </p:cNvPr>
          <p:cNvSpPr>
            <a:spLocks noGrp="1"/>
          </p:cNvSpPr>
          <p:nvPr>
            <p:ph type="title"/>
          </p:nvPr>
        </p:nvSpPr>
        <p:spPr/>
        <p:txBody>
          <a:bodyPr/>
          <a:lstStyle/>
          <a:p>
            <a:r>
              <a:rPr lang="en-GB" dirty="0"/>
              <a:t>Do not boast?</a:t>
            </a:r>
          </a:p>
        </p:txBody>
      </p:sp>
      <p:sp>
        <p:nvSpPr>
          <p:cNvPr id="3" name="Content Placeholder 2">
            <a:extLst>
              <a:ext uri="{FF2B5EF4-FFF2-40B4-BE49-F238E27FC236}">
                <a16:creationId xmlns:a16="http://schemas.microsoft.com/office/drawing/2014/main" id="{84DFEFA4-FE38-48B5-4D68-BAED0381D99A}"/>
              </a:ext>
            </a:extLst>
          </p:cNvPr>
          <p:cNvSpPr>
            <a:spLocks noGrp="1"/>
          </p:cNvSpPr>
          <p:nvPr>
            <p:ph idx="1"/>
          </p:nvPr>
        </p:nvSpPr>
        <p:spPr/>
        <p:txBody>
          <a:bodyPr>
            <a:normAutofit/>
          </a:bodyPr>
          <a:lstStyle/>
          <a:p>
            <a:r>
              <a:rPr lang="en-GB" sz="2400" dirty="0"/>
              <a:t>Paul had many things he could boast in! Outward signs of success according to his context</a:t>
            </a:r>
          </a:p>
          <a:p>
            <a:r>
              <a:rPr lang="en-GB" sz="2400" dirty="0"/>
              <a:t>They were not bad things</a:t>
            </a:r>
          </a:p>
          <a:p>
            <a:r>
              <a:rPr lang="en-GB" sz="2400" dirty="0"/>
              <a:t>They added nothing to Paul’s salvation</a:t>
            </a:r>
          </a:p>
          <a:p>
            <a:r>
              <a:rPr lang="en-GB" sz="2400" dirty="0"/>
              <a:t>Compared to Christ, these things meant nothing</a:t>
            </a:r>
          </a:p>
          <a:p>
            <a:r>
              <a:rPr lang="en-GB" sz="2400" dirty="0"/>
              <a:t>We are all equal – this should lead to unity!</a:t>
            </a:r>
          </a:p>
          <a:p>
            <a:r>
              <a:rPr lang="en-GB" sz="2400" dirty="0"/>
              <a:t>What is your flesh?</a:t>
            </a:r>
          </a:p>
        </p:txBody>
      </p:sp>
    </p:spTree>
    <p:extLst>
      <p:ext uri="{BB962C8B-B14F-4D97-AF65-F5344CB8AC3E}">
        <p14:creationId xmlns:p14="http://schemas.microsoft.com/office/powerpoint/2010/main" val="70435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7CB5123-9800-44CE-4BD9-60D851AE12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9A847C-45F6-1C18-54C0-E3AE1862F8B2}"/>
              </a:ext>
            </a:extLst>
          </p:cNvPr>
          <p:cNvSpPr>
            <a:spLocks noGrp="1"/>
          </p:cNvSpPr>
          <p:nvPr>
            <p:ph type="title"/>
          </p:nvPr>
        </p:nvSpPr>
        <p:spPr/>
        <p:txBody>
          <a:bodyPr>
            <a:normAutofit/>
          </a:bodyPr>
          <a:lstStyle/>
          <a:p>
            <a:pPr algn="ctr"/>
            <a:r>
              <a:rPr lang="en-GB" sz="4400" dirty="0"/>
              <a:t>Joy is… knowing Jesus personally</a:t>
            </a:r>
          </a:p>
        </p:txBody>
      </p:sp>
      <p:sp>
        <p:nvSpPr>
          <p:cNvPr id="3" name="Content Placeholder 2">
            <a:extLst>
              <a:ext uri="{FF2B5EF4-FFF2-40B4-BE49-F238E27FC236}">
                <a16:creationId xmlns:a16="http://schemas.microsoft.com/office/drawing/2014/main" id="{6D296074-45CB-735F-F08A-01CFA7860238}"/>
              </a:ext>
            </a:extLst>
          </p:cNvPr>
          <p:cNvSpPr>
            <a:spLocks noGrp="1"/>
          </p:cNvSpPr>
          <p:nvPr>
            <p:ph type="body" idx="1"/>
          </p:nvPr>
        </p:nvSpPr>
        <p:spPr/>
        <p:txBody>
          <a:bodyPr anchor="ctr">
            <a:normAutofit/>
          </a:bodyPr>
          <a:lstStyle/>
          <a:p>
            <a:pPr marL="0" indent="0">
              <a:buNone/>
            </a:pPr>
            <a:endParaRPr lang="en-GB" sz="2000"/>
          </a:p>
          <a:p>
            <a:pPr marL="0" indent="0">
              <a:buNone/>
            </a:pPr>
            <a:endParaRPr lang="en-GB" sz="2000"/>
          </a:p>
        </p:txBody>
      </p:sp>
    </p:spTree>
    <p:extLst>
      <p:ext uri="{BB962C8B-B14F-4D97-AF65-F5344CB8AC3E}">
        <p14:creationId xmlns:p14="http://schemas.microsoft.com/office/powerpoint/2010/main" val="4237349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4F7717-AFB8-AFE1-F5D9-F8032A88746E}"/>
              </a:ext>
            </a:extLst>
          </p:cNvPr>
          <p:cNvSpPr>
            <a:spLocks noGrp="1"/>
          </p:cNvSpPr>
          <p:nvPr>
            <p:ph idx="1"/>
          </p:nvPr>
        </p:nvSpPr>
        <p:spPr>
          <a:xfrm>
            <a:off x="1066800" y="864296"/>
            <a:ext cx="10058400" cy="5170744"/>
          </a:xfrm>
        </p:spPr>
        <p:txBody>
          <a:bodyPr>
            <a:normAutofit/>
          </a:bodyPr>
          <a:lstStyle/>
          <a:p>
            <a:pPr marL="0" indent="0">
              <a:buNone/>
            </a:pPr>
            <a:r>
              <a:rPr lang="en-US" sz="2400" b="1" baseline="30000" dirty="0"/>
              <a:t>8 </a:t>
            </a:r>
            <a:r>
              <a:rPr lang="en-US" sz="2400" dirty="0"/>
              <a:t>Indeed, I count everything as loss because of the surpassing worth of knowing Christ Jesus my Lord. For his sake I have suffered the loss of all things and count them as rubbish, in order that I may gain Christ </a:t>
            </a:r>
            <a:r>
              <a:rPr lang="en-US" sz="2400" b="1" baseline="30000" dirty="0"/>
              <a:t>9 </a:t>
            </a:r>
            <a:r>
              <a:rPr lang="en-US" sz="2400" dirty="0"/>
              <a:t>and be found in him, not having a righteousness of my own that comes from the law, but that which comes through faith in Christ, the righteousness from God that depends on faith</a:t>
            </a:r>
          </a:p>
          <a:p>
            <a:pPr marL="0" indent="0">
              <a:buNone/>
            </a:pPr>
            <a:endParaRPr lang="en-US" sz="2400" dirty="0"/>
          </a:p>
          <a:p>
            <a:r>
              <a:rPr lang="en-US" sz="2400" dirty="0"/>
              <a:t>Knowing Jesus is our greatest gain</a:t>
            </a:r>
          </a:p>
          <a:p>
            <a:r>
              <a:rPr lang="en-US" sz="2400" dirty="0"/>
              <a:t>Jesus’ death satisfied God the Father – we could never achieve this</a:t>
            </a:r>
          </a:p>
          <a:p>
            <a:r>
              <a:rPr lang="en-US" sz="2400" dirty="0"/>
              <a:t>We are clothed in Jesus’ righteousness</a:t>
            </a:r>
            <a:endParaRPr lang="en-GB" sz="2400" dirty="0"/>
          </a:p>
        </p:txBody>
      </p:sp>
    </p:spTree>
    <p:extLst>
      <p:ext uri="{BB962C8B-B14F-4D97-AF65-F5344CB8AC3E}">
        <p14:creationId xmlns:p14="http://schemas.microsoft.com/office/powerpoint/2010/main" val="26498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Custom 1">
      <a:dk1>
        <a:sysClr val="windowText" lastClr="000000"/>
      </a:dk1>
      <a:lt1>
        <a:sysClr val="window" lastClr="FFFFFF"/>
      </a:lt1>
      <a:dk2>
        <a:srgbClr val="454551"/>
      </a:dk2>
      <a:lt2>
        <a:srgbClr val="D8D9DC"/>
      </a:lt2>
      <a:accent1>
        <a:srgbClr val="F35BA3"/>
      </a:accent1>
      <a:accent2>
        <a:srgbClr val="D23A69"/>
      </a:accent2>
      <a:accent3>
        <a:srgbClr val="4EA6DC"/>
      </a:accent3>
      <a:accent4>
        <a:srgbClr val="4775E7"/>
      </a:accent4>
      <a:accent5>
        <a:srgbClr val="8971E1"/>
      </a:accent5>
      <a:accent6>
        <a:srgbClr val="D54773"/>
      </a:accent6>
      <a:hlink>
        <a:srgbClr val="6B9F25"/>
      </a:hlink>
      <a:folHlink>
        <a:srgbClr val="8C8C8C"/>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Savon</Template>
  <TotalTime>7794</TotalTime>
  <Words>1219</Words>
  <Application>Microsoft Office PowerPoint</Application>
  <PresentationFormat>Widescreen</PresentationFormat>
  <Paragraphs>55</Paragraphs>
  <Slides>14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Garamond</vt:lpstr>
      <vt:lpstr>Savon</vt:lpstr>
      <vt:lpstr>Joy is… “Finally, my brothers, rejoice in the Lord. ”</vt:lpstr>
      <vt:lpstr>PowerPoint Presentation</vt:lpstr>
      <vt:lpstr>PowerPoint Presentation</vt:lpstr>
      <vt:lpstr>Joy is… knowing that Jesus is the only way to salvation</vt:lpstr>
      <vt:lpstr>PowerPoint Presentation</vt:lpstr>
      <vt:lpstr>PowerPoint Presentation</vt:lpstr>
      <vt:lpstr>Do not boast?</vt:lpstr>
      <vt:lpstr>Joy is… knowing Jesus personally</vt:lpstr>
      <vt:lpstr>PowerPoint Presentation</vt:lpstr>
      <vt:lpstr>Lived experience</vt:lpstr>
      <vt:lpstr>Joy is… becoming like Christ</vt:lpstr>
      <vt:lpstr>PowerPoint Presentation</vt:lpstr>
      <vt:lpstr>Righteousness produces right living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Collins</dc:creator>
  <cp:lastModifiedBy>New Barn Christian Fellowship</cp:lastModifiedBy>
  <cp:revision>7</cp:revision>
  <dcterms:created xsi:type="dcterms:W3CDTF">2025-08-08T14:52:43Z</dcterms:created>
  <dcterms:modified xsi:type="dcterms:W3CDTF">2025-08-29T08:52:39Z</dcterms:modified>
</cp:coreProperties>
</file>